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01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44"/>
    <p:restoredTop sz="94648"/>
  </p:normalViewPr>
  <p:slideViewPr>
    <p:cSldViewPr snapToGrid="0">
      <p:cViewPr>
        <p:scale>
          <a:sx n="128" d="100"/>
          <a:sy n="128" d="100"/>
        </p:scale>
        <p:origin x="38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F3DEC-59D5-6E4F-931C-A07222CA48EC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04CDD-B468-7747-AE99-2A34137FC4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6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04CDD-B468-7747-AE99-2A34137FC4B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0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87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88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89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81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13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4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7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6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4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73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E71BA-74BE-4744-BA36-80DF06F03A32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4B66-4B03-3B4C-A801-54DF1E920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4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aterhouses.staffs.sch.uk/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ublicdomainpictures.net/view-image.php?image=12345&amp;picture=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8E49D6-12EA-3058-1A0C-3311C1D81639}"/>
              </a:ext>
            </a:extLst>
          </p:cNvPr>
          <p:cNvSpPr txBox="1"/>
          <p:nvPr/>
        </p:nvSpPr>
        <p:spPr>
          <a:xfrm>
            <a:off x="352213" y="1598696"/>
            <a:ext cx="1649134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5569E6-3B16-D68D-0F01-F1F25AD5D655}"/>
              </a:ext>
            </a:extLst>
          </p:cNvPr>
          <p:cNvSpPr/>
          <p:nvPr/>
        </p:nvSpPr>
        <p:spPr>
          <a:xfrm>
            <a:off x="-4041016" y="3675600"/>
            <a:ext cx="50672" cy="22426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Times New Roman" panose="02020603050405020304" pitchFamily="18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646B2AF-CE9A-8B0F-E659-D4B50E98FAD8}"/>
              </a:ext>
            </a:extLst>
          </p:cNvPr>
          <p:cNvSpPr/>
          <p:nvPr/>
        </p:nvSpPr>
        <p:spPr>
          <a:xfrm>
            <a:off x="-4041016" y="4153886"/>
            <a:ext cx="50672" cy="22426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Times New Roman" panose="02020603050405020304" pitchFamily="18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C6B25C-A2A6-9515-9560-88516C1CEC9F}"/>
              </a:ext>
            </a:extLst>
          </p:cNvPr>
          <p:cNvSpPr/>
          <p:nvPr/>
        </p:nvSpPr>
        <p:spPr>
          <a:xfrm>
            <a:off x="-4041016" y="4329308"/>
            <a:ext cx="50672" cy="22426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Times New Roman" panose="02020603050405020304" pitchFamily="18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1FDAE2-F826-BEC1-AA10-EE44C47AB312}"/>
              </a:ext>
            </a:extLst>
          </p:cNvPr>
          <p:cNvSpPr/>
          <p:nvPr/>
        </p:nvSpPr>
        <p:spPr>
          <a:xfrm>
            <a:off x="-4041016" y="4504476"/>
            <a:ext cx="50672" cy="22426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Times New Roman" panose="02020603050405020304" pitchFamily="18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A769E60-7519-7EB8-0378-D201E2DFA1FA}"/>
              </a:ext>
            </a:extLst>
          </p:cNvPr>
          <p:cNvSpPr/>
          <p:nvPr/>
        </p:nvSpPr>
        <p:spPr>
          <a:xfrm>
            <a:off x="-1504494" y="3836348"/>
            <a:ext cx="146904" cy="36921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Comic Sans MS" panose="030F0902030302020204" pitchFamily="66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722CF08-5AA7-7622-7C2E-958D30076C04}"/>
              </a:ext>
            </a:extLst>
          </p:cNvPr>
          <p:cNvSpPr/>
          <p:nvPr/>
        </p:nvSpPr>
        <p:spPr>
          <a:xfrm>
            <a:off x="-1425248" y="4188461"/>
            <a:ext cx="146904" cy="36921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Comic Sans MS" panose="030F0902030302020204" pitchFamily="66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4D57DD-F410-C5D7-698D-4AC5DF549966}"/>
              </a:ext>
            </a:extLst>
          </p:cNvPr>
          <p:cNvSpPr/>
          <p:nvPr/>
        </p:nvSpPr>
        <p:spPr>
          <a:xfrm>
            <a:off x="-3357058" y="4414774"/>
            <a:ext cx="43983" cy="11054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600" b="1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Comic Sans MS" panose="030F0902030302020204" pitchFamily="66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F421D42-D5CA-EDAE-4D64-621AF36A31C2}"/>
              </a:ext>
            </a:extLst>
          </p:cNvPr>
          <p:cNvSpPr/>
          <p:nvPr/>
        </p:nvSpPr>
        <p:spPr>
          <a:xfrm>
            <a:off x="-3324445" y="4414774"/>
            <a:ext cx="43983" cy="11054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600" b="1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Comic Sans MS" panose="030F0902030302020204" pitchFamily="66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1EC106E-BC33-3CA0-DC96-9EBB6FD358CE}"/>
              </a:ext>
            </a:extLst>
          </p:cNvPr>
          <p:cNvSpPr/>
          <p:nvPr/>
        </p:nvSpPr>
        <p:spPr>
          <a:xfrm>
            <a:off x="-3373212" y="4521399"/>
            <a:ext cx="43983" cy="110542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marL="60960" marR="43180" indent="-6350">
              <a:lnSpc>
                <a:spcPct val="107000"/>
              </a:lnSpc>
              <a:spcAft>
                <a:spcPts val="800"/>
              </a:spcAft>
            </a:pPr>
            <a:r>
              <a:rPr lang="en-GB" sz="600" b="1" dirty="0">
                <a:solidFill>
                  <a:srgbClr val="000000"/>
                </a:solidFill>
                <a:effectLst/>
                <a:latin typeface="Twinkl Cursive Looped Semibold" panose="02000000000000000000"/>
                <a:ea typeface="Comic Sans MS" panose="030F0902030302020204" pitchFamily="66" charset="0"/>
                <a:cs typeface="Comic Sans MS" panose="030F0902030302020204" pitchFamily="66" charset="0"/>
              </a:rPr>
              <a:t> </a:t>
            </a:r>
            <a:endParaRPr lang="en-GB" sz="1000" dirty="0">
              <a:solidFill>
                <a:srgbClr val="000000"/>
              </a:solidFill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B7E7208-1652-BD2E-E86A-DE8420867F84}"/>
              </a:ext>
            </a:extLst>
          </p:cNvPr>
          <p:cNvSpPr txBox="1"/>
          <p:nvPr/>
        </p:nvSpPr>
        <p:spPr>
          <a:xfrm>
            <a:off x="1890028" y="9321768"/>
            <a:ext cx="3091140" cy="65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2590" marR="43180" indent="-6350">
              <a:lnSpc>
                <a:spcPct val="103000"/>
              </a:lnSpc>
              <a:spcAft>
                <a:spcPts val="25"/>
              </a:spcAft>
            </a:pPr>
            <a:r>
              <a:rPr lang="en-GB" b="1" i="1" kern="12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‘Let your light shine!’</a:t>
            </a:r>
            <a:endParaRPr lang="en-GB" b="1" i="1" dirty="0">
              <a:effectLst/>
              <a:latin typeface="Twinkl Cursive Looped Semibold" panose="02000000000000000000"/>
              <a:ea typeface="Comic Sans MS" panose="030F0902030302020204" pitchFamily="66" charset="0"/>
              <a:cs typeface="Comic Sans MS" panose="030F0902030302020204" pitchFamily="66" charset="0"/>
            </a:endParaRPr>
          </a:p>
          <a:p>
            <a:r>
              <a:rPr lang="en-GB" sz="1800" kern="1200" dirty="0">
                <a:solidFill>
                  <a:srgbClr val="002060"/>
                </a:solidFill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winkl Cursive Looped Semibold" panose="02000000000000000000"/>
            </a:endParaRPr>
          </a:p>
        </p:txBody>
      </p:sp>
      <p:pic>
        <p:nvPicPr>
          <p:cNvPr id="1026" name="Picture 2" descr="Waterhouses CE Primary Academy Logo">
            <a:hlinkClick r:id="rId3"/>
            <a:extLst>
              <a:ext uri="{FF2B5EF4-FFF2-40B4-BE49-F238E27FC236}">
                <a16:creationId xmlns:a16="http://schemas.microsoft.com/office/drawing/2014/main" id="{3F659304-A785-D0DC-6E7D-BF5B92631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51" y="177002"/>
            <a:ext cx="1199937" cy="119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ACA3A6D-FEF7-DD53-5CA6-1414EF9468F9}"/>
              </a:ext>
            </a:extLst>
          </p:cNvPr>
          <p:cNvSpPr txBox="1"/>
          <p:nvPr/>
        </p:nvSpPr>
        <p:spPr>
          <a:xfrm>
            <a:off x="491067" y="255854"/>
            <a:ext cx="587586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b="1" i="1" dirty="0">
                <a:latin typeface="Twinkl Cursive Looped Semibold" panose="02000000000000000000"/>
              </a:rPr>
              <a:t>Waterhouses CE Primary Academy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i="1" dirty="0">
                <a:latin typeface="Twinkl Cursive Looped Semibold" panose="02000000000000000000"/>
              </a:rPr>
              <a:t>Otters Class Overview Summer 2 2025</a:t>
            </a:r>
            <a:endParaRPr kumimoji="0" lang="en-US" altLang="en-US" sz="1400" b="1" i="1" u="none" strike="noStrike" cap="none" normalizeH="0" baseline="0" dirty="0">
              <a:ln>
                <a:noFill/>
              </a:ln>
              <a:effectLst/>
              <a:latin typeface="Twinkl Cursive Looped Semibold" panose="0200000000000000000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AE36BE9-D960-8DF4-E059-03ACFAA50FD4}"/>
              </a:ext>
            </a:extLst>
          </p:cNvPr>
          <p:cNvSpPr txBox="1"/>
          <p:nvPr/>
        </p:nvSpPr>
        <p:spPr>
          <a:xfrm>
            <a:off x="4861749" y="1595580"/>
            <a:ext cx="1649134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BBDB6A1-A19A-33BF-1DFB-9829B66D7109}"/>
              </a:ext>
            </a:extLst>
          </p:cNvPr>
          <p:cNvSpPr/>
          <p:nvPr/>
        </p:nvSpPr>
        <p:spPr>
          <a:xfrm>
            <a:off x="356647" y="2939214"/>
            <a:ext cx="1644700" cy="8955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This unit introduces learners to on-screen programming through </a:t>
            </a:r>
            <a:r>
              <a:rPr lang="en-US" sz="700" dirty="0" err="1">
                <a:solidFill>
                  <a:schemeClr val="tx1"/>
                </a:solidFill>
              </a:rPr>
              <a:t>ScratchJr</a:t>
            </a:r>
            <a:r>
              <a:rPr lang="en-US" sz="700" dirty="0">
                <a:solidFill>
                  <a:schemeClr val="tx1"/>
                </a:solidFill>
              </a:rPr>
              <a:t>. Learners will explore the way a project looks by investigating sprites and backgrounds.</a:t>
            </a:r>
            <a:endParaRPr lang="en-GB" sz="100" dirty="0">
              <a:solidFill>
                <a:schemeClr val="tx1"/>
              </a:solidFill>
              <a:latin typeface="Twinkl Cursive Looped Semibold" panose="0200000000000000000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B851190-61EE-BBF4-62CB-9DD92510B0D2}"/>
              </a:ext>
            </a:extLst>
          </p:cNvPr>
          <p:cNvSpPr/>
          <p:nvPr/>
        </p:nvSpPr>
        <p:spPr>
          <a:xfrm>
            <a:off x="351765" y="3985589"/>
            <a:ext cx="1657179" cy="13759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Twinkl Cursive Looped Semibold" panose="0200000000000000000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C26F742-4BB2-5906-0416-965F6B17B0A4}"/>
              </a:ext>
            </a:extLst>
          </p:cNvPr>
          <p:cNvSpPr/>
          <p:nvPr/>
        </p:nvSpPr>
        <p:spPr>
          <a:xfrm>
            <a:off x="4854151" y="3315480"/>
            <a:ext cx="1642483" cy="11381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Twinkl Cursive Looped Semibold" panose="0200000000000000000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9DA7948-B6FB-59D1-403F-E41D82657D5C}"/>
              </a:ext>
            </a:extLst>
          </p:cNvPr>
          <p:cNvSpPr/>
          <p:nvPr/>
        </p:nvSpPr>
        <p:spPr>
          <a:xfrm>
            <a:off x="4856649" y="5637817"/>
            <a:ext cx="1644700" cy="390267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Twinkl Cursive Looped Semibold" panose="0200000000000000000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1E65F9F-F111-5D8A-8CA7-C866F06735C4}"/>
              </a:ext>
            </a:extLst>
          </p:cNvPr>
          <p:cNvSpPr/>
          <p:nvPr/>
        </p:nvSpPr>
        <p:spPr>
          <a:xfrm>
            <a:off x="2284713" y="8234062"/>
            <a:ext cx="2285907" cy="9486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Twinkl Cursive Looped Semibold" panose="02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3B2075-2D9E-A59D-03A5-75CBB78A9253}"/>
              </a:ext>
            </a:extLst>
          </p:cNvPr>
          <p:cNvSpPr txBox="1"/>
          <p:nvPr/>
        </p:nvSpPr>
        <p:spPr>
          <a:xfrm>
            <a:off x="334372" y="3976962"/>
            <a:ext cx="151167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RE</a:t>
            </a:r>
          </a:p>
          <a:p>
            <a:pPr algn="ctr"/>
            <a:r>
              <a:rPr lang="en-GB" sz="700" b="1" u="sng" dirty="0">
                <a:latin typeface="Twinkl Cursive Looped Semibold" panose="02000000000000000000"/>
              </a:rPr>
              <a:t>How should we care for others and the world and does it matter</a:t>
            </a:r>
            <a:r>
              <a:rPr lang="en-GB" sz="700" b="1" dirty="0">
                <a:latin typeface="Twinkl Cursive Looped Semibold" panose="02000000000000000000"/>
              </a:rPr>
              <a:t>?</a:t>
            </a:r>
          </a:p>
          <a:p>
            <a:pPr algn="ctr"/>
            <a:r>
              <a:rPr lang="en-US" sz="800" dirty="0"/>
              <a:t>Within this unit, pupils will encounter stories and texts that say something about different people being unique and valuable, making links to Christian and Jewish worldviews</a:t>
            </a:r>
            <a:endParaRPr lang="en-GB" sz="500" b="1" dirty="0">
              <a:latin typeface="Twinkl Cursive Looped Semibold" panose="0200000000000000000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41493E-D900-38B7-25A3-E5B1F8E7C716}"/>
              </a:ext>
            </a:extLst>
          </p:cNvPr>
          <p:cNvSpPr txBox="1"/>
          <p:nvPr/>
        </p:nvSpPr>
        <p:spPr>
          <a:xfrm>
            <a:off x="378664" y="1646552"/>
            <a:ext cx="1619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Maths</a:t>
            </a:r>
          </a:p>
          <a:p>
            <a:pPr algn="ctr"/>
            <a:r>
              <a:rPr lang="en-GB" sz="1200" b="1" dirty="0">
                <a:latin typeface="Twinkl Cursive Looped Semibold" panose="02000000000000000000"/>
              </a:rPr>
              <a:t>Fractions</a:t>
            </a: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r>
              <a:rPr lang="en-GB" sz="1200" b="1" dirty="0">
                <a:latin typeface="Twinkl Cursive Looped Semibold" panose="02000000000000000000"/>
              </a:rPr>
              <a:t>Place value to 100</a:t>
            </a:r>
          </a:p>
          <a:p>
            <a:pPr algn="ctr"/>
            <a:endParaRPr lang="en-GB" sz="1200" b="1" dirty="0">
              <a:latin typeface="Twinkl Cursive Looped Semibold" panose="02000000000000000000"/>
            </a:endParaRPr>
          </a:p>
          <a:p>
            <a:pPr algn="ctr"/>
            <a:r>
              <a:rPr lang="en-GB" sz="1200" b="1" dirty="0">
                <a:latin typeface="Twinkl Cursive Looped Semibold" panose="02000000000000000000"/>
              </a:rPr>
              <a:t>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7C9DA7-2D0E-DFEE-0EA1-006394B28945}"/>
              </a:ext>
            </a:extLst>
          </p:cNvPr>
          <p:cNvSpPr txBox="1"/>
          <p:nvPr/>
        </p:nvSpPr>
        <p:spPr>
          <a:xfrm>
            <a:off x="2318167" y="995070"/>
            <a:ext cx="2252453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English</a:t>
            </a:r>
          </a:p>
          <a:p>
            <a:endParaRPr lang="en-GB" sz="900" b="1" dirty="0">
              <a:effectLst/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Class Reading and Comprehension: </a:t>
            </a:r>
          </a:p>
          <a:p>
            <a:endParaRPr lang="en-GB" sz="900" b="1" dirty="0"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Class story- George and the Dragon.</a:t>
            </a:r>
          </a:p>
          <a:p>
            <a:endParaRPr lang="en-GB" sz="900" b="1" dirty="0">
              <a:effectLst/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Writing: </a:t>
            </a:r>
          </a:p>
          <a:p>
            <a:r>
              <a:rPr lang="en-GB" sz="900" b="1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We will be </a:t>
            </a:r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building upon the knowledge we have already built in regard to adjectives and verbs. In our English lessons we will be creating a poem and writing a setting description. </a:t>
            </a:r>
          </a:p>
          <a:p>
            <a:endParaRPr lang="en-GB" sz="900" b="1" i="1" dirty="0"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Phonics: Phase 5 – Phonics screening check</a:t>
            </a:r>
          </a:p>
          <a:p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And continuation of scheme. </a:t>
            </a:r>
          </a:p>
          <a:p>
            <a:endParaRPr lang="en-GB" sz="900" b="1" i="1" dirty="0">
              <a:effectLst/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SPAG: </a:t>
            </a:r>
          </a:p>
          <a:p>
            <a:pPr lvl="0"/>
            <a:r>
              <a:rPr lang="en-GB" sz="9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Spelling – Common Exception words </a:t>
            </a:r>
          </a:p>
          <a:p>
            <a:r>
              <a:rPr lang="en-GB" sz="9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Punctuation </a:t>
            </a:r>
            <a:r>
              <a:rPr lang="en-GB" sz="900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– Full stops, capital letters, question marks, exclamation marks. </a:t>
            </a:r>
            <a:endParaRPr lang="en-GB" sz="900" i="1" dirty="0">
              <a:effectLst/>
              <a:latin typeface="Twinkl Cursive Looped Semibold" panose="02000000000000000000"/>
            </a:endParaRPr>
          </a:p>
          <a:p>
            <a:r>
              <a:rPr lang="en-GB" sz="9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Grammar </a:t>
            </a:r>
            <a:r>
              <a:rPr lang="en-GB" sz="900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– common nouns, adjectives</a:t>
            </a:r>
            <a:r>
              <a:rPr lang="en-GB" sz="900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, conjunctions (and), verbs. </a:t>
            </a:r>
            <a:endParaRPr lang="en-GB" sz="800" dirty="0">
              <a:latin typeface="Twinkl Cursive Looped Semibold" panose="02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A758212-8873-3FAE-254E-6E5859838A9C}"/>
              </a:ext>
            </a:extLst>
          </p:cNvPr>
          <p:cNvSpPr txBox="1"/>
          <p:nvPr/>
        </p:nvSpPr>
        <p:spPr>
          <a:xfrm>
            <a:off x="4824380" y="1621934"/>
            <a:ext cx="1619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Science</a:t>
            </a:r>
          </a:p>
          <a:p>
            <a:pPr algn="ctr"/>
            <a:r>
              <a:rPr lang="en-GB" sz="1200" u="sng" dirty="0">
                <a:latin typeface="Twinkl Cursive Looped Semibold" panose="02000000000000000000"/>
              </a:rPr>
              <a:t>Plants</a:t>
            </a:r>
          </a:p>
          <a:p>
            <a:pPr algn="ctr"/>
            <a:r>
              <a:rPr lang="en-GB" sz="1200" dirty="0">
                <a:latin typeface="Twinkl Cursive Looped Semibold" panose="02000000000000000000"/>
              </a:rPr>
              <a:t>Children will learn about the make up of a plant both wild and common plants.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B346E-8916-5029-7850-2B353CB387A3}"/>
              </a:ext>
            </a:extLst>
          </p:cNvPr>
          <p:cNvSpPr txBox="1"/>
          <p:nvPr/>
        </p:nvSpPr>
        <p:spPr>
          <a:xfrm>
            <a:off x="4861749" y="3293794"/>
            <a:ext cx="161927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Music </a:t>
            </a:r>
          </a:p>
          <a:p>
            <a:pPr algn="ctr"/>
            <a:r>
              <a:rPr lang="en-GB" sz="1200" b="1" u="sng" dirty="0">
                <a:latin typeface="Twinkl Cursive Looped Semibold" panose="02000000000000000000"/>
              </a:rPr>
              <a:t>King is in the castle</a:t>
            </a:r>
          </a:p>
          <a:p>
            <a:pPr algn="ctr"/>
            <a:r>
              <a:rPr lang="en-US" sz="700" dirty="0"/>
              <a:t>This unit is based around a song about the people and mythical characters that might inhabit a castle. The unit offers lots of opportunities to explore vocal and instrumental timbre, structure and rhyme, dynamics, and pitch.</a:t>
            </a:r>
            <a:endParaRPr lang="en-GB" sz="400" b="1" u="sng" dirty="0">
              <a:latin typeface="Twinkl Cursive Looped Semibold" panose="02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DD09CD-8188-6A81-124F-8ACBADAE8B0B}"/>
              </a:ext>
            </a:extLst>
          </p:cNvPr>
          <p:cNvSpPr txBox="1"/>
          <p:nvPr/>
        </p:nvSpPr>
        <p:spPr>
          <a:xfrm>
            <a:off x="359830" y="5491281"/>
            <a:ext cx="1593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Twinkl Cursive Looped Semibold" panose="02000000000000000000"/>
              </a:rPr>
              <a:t>History</a:t>
            </a:r>
          </a:p>
          <a:p>
            <a:pPr algn="ctr"/>
            <a:r>
              <a:rPr lang="en-US" sz="1200" b="1" u="sng" dirty="0">
                <a:latin typeface="Twinkl Cursive Looped Semibold" panose="02000000000000000000"/>
              </a:rPr>
              <a:t>Kings, Queens and Castles</a:t>
            </a:r>
          </a:p>
          <a:p>
            <a:pPr algn="ctr"/>
            <a:r>
              <a:rPr lang="en-US" sz="1050" dirty="0"/>
              <a:t>In this unit, children will be introduced to some of the most famous and significant kings and queens of England, from King William I in 1066 to King Charles III in the present day.</a:t>
            </a:r>
            <a:endParaRPr lang="en-US" sz="800" dirty="0">
              <a:latin typeface="Twinkl Cursive Looped Semibold" panose="0200000000000000000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605B00-1CD9-7A4C-30E9-C6D2B75ED1F5}"/>
              </a:ext>
            </a:extLst>
          </p:cNvPr>
          <p:cNvSpPr txBox="1"/>
          <p:nvPr/>
        </p:nvSpPr>
        <p:spPr>
          <a:xfrm>
            <a:off x="295468" y="2900532"/>
            <a:ext cx="1697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Computing</a:t>
            </a:r>
          </a:p>
          <a:p>
            <a:pPr algn="ctr"/>
            <a:endParaRPr lang="en-GB" sz="800" b="1" dirty="0">
              <a:latin typeface="Twinkl Cursive Looped Semibold" panose="0200000000000000000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10C7B2-8D3D-1F00-C3C2-73E12E85FC57}"/>
              </a:ext>
            </a:extLst>
          </p:cNvPr>
          <p:cNvSpPr/>
          <p:nvPr/>
        </p:nvSpPr>
        <p:spPr>
          <a:xfrm>
            <a:off x="334384" y="7619810"/>
            <a:ext cx="1662082" cy="170195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winkl Cursive Looped Semibold" panose="0200000000000000000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04C113-22D3-3E54-4E58-895BCCA2C6C0}"/>
              </a:ext>
            </a:extLst>
          </p:cNvPr>
          <p:cNvSpPr txBox="1"/>
          <p:nvPr/>
        </p:nvSpPr>
        <p:spPr>
          <a:xfrm>
            <a:off x="334372" y="7641891"/>
            <a:ext cx="1619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PSHE</a:t>
            </a:r>
          </a:p>
          <a:p>
            <a:pPr algn="ctr"/>
            <a:r>
              <a:rPr lang="en-US" sz="700" b="0" i="0" u="sng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Economic wellbeing </a:t>
            </a:r>
          </a:p>
          <a:p>
            <a:pPr algn="ctr"/>
            <a:endParaRPr lang="en-US" sz="700" dirty="0">
              <a:solidFill>
                <a:srgbClr val="222222"/>
              </a:solidFill>
              <a:latin typeface="Lato" panose="020F0502020204030203" pitchFamily="34" charset="0"/>
            </a:endParaRPr>
          </a:p>
          <a:p>
            <a:pPr algn="ctr"/>
            <a:r>
              <a:rPr lang="en-US" sz="7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Explain how children might get money.</a:t>
            </a:r>
          </a:p>
          <a:p>
            <a:pPr algn="ctr"/>
            <a:r>
              <a:rPr lang="en-US" sz="7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Discuss the role of banks and building societies</a:t>
            </a:r>
            <a:endParaRPr lang="en-GB" sz="700" b="1" dirty="0">
              <a:latin typeface="Twinkl Cursive Looped Semibold" panose="0200000000000000000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E12CB3-6974-D694-7309-F48F39713544}"/>
              </a:ext>
            </a:extLst>
          </p:cNvPr>
          <p:cNvSpPr txBox="1"/>
          <p:nvPr/>
        </p:nvSpPr>
        <p:spPr>
          <a:xfrm>
            <a:off x="2282495" y="8233067"/>
            <a:ext cx="227709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u="sng" dirty="0">
                <a:latin typeface="Twinkl Cursive Looped Semibold" panose="02000000000000000000"/>
              </a:rPr>
              <a:t>Design and Technology</a:t>
            </a:r>
          </a:p>
          <a:p>
            <a:pPr algn="ctr"/>
            <a:r>
              <a:rPr lang="en-US" sz="900" dirty="0"/>
              <a:t>This unit gives the children opportunities to develop food preparation skills with an increased focus on taste testing and ingredient choices.</a:t>
            </a:r>
            <a:endParaRPr lang="en-US" sz="500" b="1" i="1" u="sng" dirty="0">
              <a:latin typeface="Twinkl Cursive Looped Semibold" panose="0200000000000000000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0CA066-D4B7-0204-FE76-8BBFA81286DA}"/>
              </a:ext>
            </a:extLst>
          </p:cNvPr>
          <p:cNvSpPr txBox="1"/>
          <p:nvPr/>
        </p:nvSpPr>
        <p:spPr>
          <a:xfrm>
            <a:off x="4824380" y="4586311"/>
            <a:ext cx="164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Twinkl Cursive Looped Semibold" panose="02000000000000000000"/>
              </a:rPr>
              <a:t>PE</a:t>
            </a:r>
            <a:r>
              <a:rPr lang="en-GB" sz="1200" b="1" i="1" u="sng" dirty="0">
                <a:latin typeface="Twinkl Cursive Looped Semibold" panose="02000000000000000000"/>
              </a:rPr>
              <a:t>/</a:t>
            </a:r>
            <a:r>
              <a:rPr lang="en-GB" sz="1200" b="1" u="sng" dirty="0">
                <a:latin typeface="Twinkl Cursive Looped Semibold" panose="02000000000000000000"/>
              </a:rPr>
              <a:t>Swimming</a:t>
            </a:r>
          </a:p>
          <a:p>
            <a:pPr algn="ctr"/>
            <a:r>
              <a:rPr lang="en-GB" sz="1200" dirty="0">
                <a:latin typeface="Twinkl Cursive Looped Semibold" panose="02000000000000000000"/>
              </a:rPr>
              <a:t>Weekly swimming</a:t>
            </a:r>
          </a:p>
          <a:p>
            <a:pPr algn="ctr"/>
            <a:r>
              <a:rPr lang="en-GB" sz="1200" dirty="0">
                <a:latin typeface="Twinkl Cursive Looped Semibold" panose="02000000000000000000"/>
              </a:rPr>
              <a:t> Athletics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77276A-BBFC-770A-EC87-50D864A69100}"/>
              </a:ext>
            </a:extLst>
          </p:cNvPr>
          <p:cNvSpPr txBox="1"/>
          <p:nvPr/>
        </p:nvSpPr>
        <p:spPr>
          <a:xfrm>
            <a:off x="4879018" y="5637817"/>
            <a:ext cx="1644700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u="sng" dirty="0">
                <a:latin typeface="Twinkl Cursive Looped Semibold" panose="02000000000000000000"/>
              </a:rPr>
              <a:t>Homework</a:t>
            </a:r>
          </a:p>
          <a:p>
            <a:r>
              <a:rPr lang="en-GB" sz="900" b="1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Reading: </a:t>
            </a:r>
            <a:r>
              <a:rPr lang="en-GB" sz="9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Your child is required to regularly read with an adult. </a:t>
            </a:r>
          </a:p>
          <a:p>
            <a:endParaRPr lang="en-GB" sz="900" dirty="0">
              <a:effectLst/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Spellings: </a:t>
            </a:r>
            <a:r>
              <a:rPr lang="en-GB" sz="900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These are usually given out on Monday. Children should practise regularly throughout the week. Spellings will be tested on the following Monday.</a:t>
            </a:r>
          </a:p>
          <a:p>
            <a:endParaRPr lang="en-GB" sz="900" dirty="0">
              <a:effectLst/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900" b="1" i="1" dirty="0">
                <a:effectLst/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alf Term Project:</a:t>
            </a:r>
          </a:p>
          <a:p>
            <a:pPr marL="171450" indent="-171450">
              <a:buFontTx/>
              <a:buChar char="-"/>
            </a:pPr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Can you make a dragon eye out of different materials? Clay, playdoh, sand, soil, fabric etc. </a:t>
            </a:r>
          </a:p>
          <a:p>
            <a:pPr marL="171450" indent="-171450">
              <a:buFontTx/>
              <a:buChar char="-"/>
            </a:pPr>
            <a:endParaRPr lang="en-GB" sz="900" b="1" i="1" dirty="0"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Research a significant King or Queen from the past </a:t>
            </a:r>
            <a:r>
              <a:rPr lang="en-GB" sz="900" b="1" i="1" dirty="0" err="1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 Henry viii</a:t>
            </a:r>
          </a:p>
          <a:p>
            <a:pPr marL="171450" indent="-171450">
              <a:buFontTx/>
              <a:buChar char="-"/>
            </a:pPr>
            <a:endParaRPr lang="en-GB" sz="900" b="1" i="1" dirty="0">
              <a:latin typeface="Twinkl Cursive Looped Semibold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GB" sz="900" b="1" i="1" dirty="0">
                <a:latin typeface="Twinkl Cursive Looped Semibold" panose="02000000000000000000"/>
                <a:ea typeface="Times New Roman" panose="02020603050405020304" pitchFamily="18" charset="0"/>
                <a:cs typeface="Times New Roman" panose="02020603050405020304" pitchFamily="18" charset="0"/>
              </a:rPr>
              <a:t>Make a smoothie at home. Which flavours are the best?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701CA4-531C-381B-A2D6-33002947FE49}"/>
              </a:ext>
            </a:extLst>
          </p:cNvPr>
          <p:cNvSpPr/>
          <p:nvPr/>
        </p:nvSpPr>
        <p:spPr>
          <a:xfrm>
            <a:off x="351766" y="5428274"/>
            <a:ext cx="1644700" cy="21247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winkl Cursive Looped Semibold" panose="0200000000000000000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7B7272-1623-CFBF-F622-157673B8313F}"/>
              </a:ext>
            </a:extLst>
          </p:cNvPr>
          <p:cNvSpPr txBox="1"/>
          <p:nvPr/>
        </p:nvSpPr>
        <p:spPr>
          <a:xfrm>
            <a:off x="-2990088" y="-10424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>
              <a:latin typeface="Twinkl Cursive Looped Semibold" panose="0200000000000000000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B19BB83-BFCF-92D6-3238-BFFFF264E2A0}"/>
              </a:ext>
            </a:extLst>
          </p:cNvPr>
          <p:cNvSpPr/>
          <p:nvPr/>
        </p:nvSpPr>
        <p:spPr>
          <a:xfrm>
            <a:off x="4862274" y="4564408"/>
            <a:ext cx="1644700" cy="9058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Twinkl Cursive Looped Semibold" panose="02000000000000000000"/>
            </a:endParaRPr>
          </a:p>
        </p:txBody>
      </p:sp>
      <p:pic>
        <p:nvPicPr>
          <p:cNvPr id="8" name="Picture 7" descr="Cartoon a cartoon otter standing on a rock&#10;&#10;Description automatically generated">
            <a:extLst>
              <a:ext uri="{FF2B5EF4-FFF2-40B4-BE49-F238E27FC236}">
                <a16:creationId xmlns:a16="http://schemas.microsoft.com/office/drawing/2014/main" id="{41D5E5FD-036D-9978-E134-7F83DBFCA7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06508" y="207144"/>
            <a:ext cx="1300426" cy="119993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F53165E-3EB3-4C16-787D-C76BE9FB07E0}"/>
              </a:ext>
            </a:extLst>
          </p:cNvPr>
          <p:cNvSpPr/>
          <p:nvPr/>
        </p:nvSpPr>
        <p:spPr>
          <a:xfrm>
            <a:off x="2239667" y="5563936"/>
            <a:ext cx="2401701" cy="244494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Twinkl Cursive Looped Semibold" panose="02000000000000000000"/>
            </a:endParaRPr>
          </a:p>
        </p:txBody>
      </p:sp>
      <p:pic>
        <p:nvPicPr>
          <p:cNvPr id="3" name="Picture 2" descr="George and the Dragon by Christopher Wormell, Paperback, 9780241370407 ...">
            <a:extLst>
              <a:ext uri="{FF2B5EF4-FFF2-40B4-BE49-F238E27FC236}">
                <a16:creationId xmlns:a16="http://schemas.microsoft.com/office/drawing/2014/main" id="{4080CB54-F5D2-4CA2-3990-B5C7F525E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67" y="5637817"/>
            <a:ext cx="2267000" cy="22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81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449</Words>
  <Application>Microsoft Office PowerPoint</Application>
  <PresentationFormat>A4 Paper (210x297 mm)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Twinkl Cursive Looped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Samways</dc:creator>
  <cp:lastModifiedBy>Bethany Hall</cp:lastModifiedBy>
  <cp:revision>43</cp:revision>
  <cp:lastPrinted>2024-09-02T14:27:12Z</cp:lastPrinted>
  <dcterms:created xsi:type="dcterms:W3CDTF">2023-07-28T16:31:44Z</dcterms:created>
  <dcterms:modified xsi:type="dcterms:W3CDTF">2025-06-03T13:04:49Z</dcterms:modified>
</cp:coreProperties>
</file>